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CFCF"/>
    <a:srgbClr val="FF6600"/>
    <a:srgbClr val="FFFFCC"/>
    <a:srgbClr val="66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>
      <p:cViewPr varScale="1">
        <p:scale>
          <a:sx n="58" d="100"/>
          <a:sy n="58" d="100"/>
        </p:scale>
        <p:origin x="2530" y="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3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r>
              <a:rPr lang="ja-JP" altLang="en-US" dirty="0">
                <a:latin typeface="+mn-ea"/>
              </a:rPr>
              <a:t>機密性</a:t>
            </a:r>
            <a:r>
              <a:rPr lang="en-US" altLang="ja-JP" dirty="0">
                <a:latin typeface="+mn-ea"/>
              </a:rPr>
              <a:t>2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E4497C30-CA5D-45D9-B7C5-D43B8666F599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9252BD97-86ED-43A9-AC8D-1CBE89B83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56706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>
                <a:latin typeface="+mn-ea"/>
                <a:ea typeface="+mn-ea"/>
              </a:defRPr>
            </a:lvl1pPr>
          </a:lstStyle>
          <a:p>
            <a:r>
              <a:rPr lang="ja-JP" altLang="en-US" dirty="0"/>
              <a:t>機密性</a:t>
            </a:r>
            <a:r>
              <a:rPr lang="en-US" altLang="ja-JP" dirty="0"/>
              <a:t>2</a:t>
            </a: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CD0616F3-83F0-4503-9401-E1784DE06FB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1363"/>
            <a:ext cx="25574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7DF3EC40-7860-4324-8ED9-3E00A75AC7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0493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9150" y="741363"/>
            <a:ext cx="2557463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3EC40-7860-4324-8ED9-3E00A75AC7FF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ja-JP" altLang="en-US"/>
              <a:t>機密性</a:t>
            </a:r>
            <a:r>
              <a:rPr lang="en-US" altLang="ja-JP"/>
              <a:t>2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949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2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71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14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89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56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5777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6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2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089" indent="0">
              <a:buNone/>
              <a:defRPr sz="2023">
                <a:solidFill>
                  <a:schemeClr val="tx1">
                    <a:tint val="75000"/>
                  </a:schemeClr>
                </a:solidFill>
              </a:defRPr>
            </a:lvl4pPr>
            <a:lvl5pPr marL="2641453" indent="0">
              <a:buNone/>
              <a:defRPr sz="2023">
                <a:solidFill>
                  <a:schemeClr val="tx1">
                    <a:tint val="75000"/>
                  </a:schemeClr>
                </a:solidFill>
              </a:defRPr>
            </a:lvl5pPr>
            <a:lvl6pPr marL="3301816" indent="0">
              <a:buNone/>
              <a:defRPr sz="2023">
                <a:solidFill>
                  <a:schemeClr val="tx1">
                    <a:tint val="75000"/>
                  </a:schemeClr>
                </a:solidFill>
              </a:defRPr>
            </a:lvl6pPr>
            <a:lvl7pPr marL="3962179" indent="0">
              <a:buNone/>
              <a:defRPr sz="2023">
                <a:solidFill>
                  <a:schemeClr val="tx1">
                    <a:tint val="75000"/>
                  </a:schemeClr>
                </a:solidFill>
              </a:defRPr>
            </a:lvl7pPr>
            <a:lvl8pPr marL="4622542" indent="0">
              <a:buNone/>
              <a:defRPr sz="2023">
                <a:solidFill>
                  <a:schemeClr val="tx1">
                    <a:tint val="75000"/>
                  </a:schemeClr>
                </a:solidFill>
              </a:defRPr>
            </a:lvl8pPr>
            <a:lvl9pPr marL="5282905" indent="0">
              <a:buNone/>
              <a:defRPr sz="20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0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68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3" indent="0">
              <a:buNone/>
              <a:defRPr sz="2889" b="1"/>
            </a:lvl2pPr>
            <a:lvl3pPr marL="1320727" indent="0">
              <a:buNone/>
              <a:defRPr sz="2600" b="1"/>
            </a:lvl3pPr>
            <a:lvl4pPr marL="1981089" indent="0">
              <a:buNone/>
              <a:defRPr sz="2311" b="1"/>
            </a:lvl4pPr>
            <a:lvl5pPr marL="2641453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9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5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3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3" indent="0">
              <a:buNone/>
              <a:defRPr sz="2889" b="1"/>
            </a:lvl2pPr>
            <a:lvl3pPr marL="1320727" indent="0">
              <a:buNone/>
              <a:defRPr sz="2600" b="1"/>
            </a:lvl3pPr>
            <a:lvl4pPr marL="1981089" indent="0">
              <a:buNone/>
              <a:defRPr sz="2311" b="1"/>
            </a:lvl4pPr>
            <a:lvl5pPr marL="2641453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9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5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3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15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10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022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4" y="394407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1" y="394409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4" y="2072924"/>
            <a:ext cx="2256235" cy="6775980"/>
          </a:xfrm>
        </p:spPr>
        <p:txBody>
          <a:bodyPr/>
          <a:lstStyle>
            <a:lvl1pPr marL="0" indent="0">
              <a:buNone/>
              <a:defRPr sz="2023"/>
            </a:lvl1pPr>
            <a:lvl2pPr marL="660363" indent="0">
              <a:buNone/>
              <a:defRPr sz="1733"/>
            </a:lvl2pPr>
            <a:lvl3pPr marL="1320727" indent="0">
              <a:buNone/>
              <a:defRPr sz="1444"/>
            </a:lvl3pPr>
            <a:lvl4pPr marL="1981089" indent="0">
              <a:buNone/>
              <a:defRPr sz="1300"/>
            </a:lvl4pPr>
            <a:lvl5pPr marL="2641453" indent="0">
              <a:buNone/>
              <a:defRPr sz="1300"/>
            </a:lvl5pPr>
            <a:lvl6pPr marL="3301816" indent="0">
              <a:buNone/>
              <a:defRPr sz="1300"/>
            </a:lvl6pPr>
            <a:lvl7pPr marL="3962179" indent="0">
              <a:buNone/>
              <a:defRPr sz="1300"/>
            </a:lvl7pPr>
            <a:lvl8pPr marL="4622542" indent="0">
              <a:buNone/>
              <a:defRPr sz="1300"/>
            </a:lvl8pPr>
            <a:lvl9pPr marL="5282905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62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63" indent="0">
              <a:buNone/>
              <a:defRPr sz="4044"/>
            </a:lvl2pPr>
            <a:lvl3pPr marL="1320727" indent="0">
              <a:buNone/>
              <a:defRPr sz="3467"/>
            </a:lvl3pPr>
            <a:lvl4pPr marL="1981089" indent="0">
              <a:buNone/>
              <a:defRPr sz="2889"/>
            </a:lvl4pPr>
            <a:lvl5pPr marL="2641453" indent="0">
              <a:buNone/>
              <a:defRPr sz="2889"/>
            </a:lvl5pPr>
            <a:lvl6pPr marL="3301816" indent="0">
              <a:buNone/>
              <a:defRPr sz="2889"/>
            </a:lvl6pPr>
            <a:lvl7pPr marL="3962179" indent="0">
              <a:buNone/>
              <a:defRPr sz="2889"/>
            </a:lvl7pPr>
            <a:lvl8pPr marL="4622542" indent="0">
              <a:buNone/>
              <a:defRPr sz="2889"/>
            </a:lvl8pPr>
            <a:lvl9pPr marL="5282905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2023"/>
            </a:lvl1pPr>
            <a:lvl2pPr marL="660363" indent="0">
              <a:buNone/>
              <a:defRPr sz="1733"/>
            </a:lvl2pPr>
            <a:lvl3pPr marL="1320727" indent="0">
              <a:buNone/>
              <a:defRPr sz="1444"/>
            </a:lvl3pPr>
            <a:lvl4pPr marL="1981089" indent="0">
              <a:buNone/>
              <a:defRPr sz="1300"/>
            </a:lvl4pPr>
            <a:lvl5pPr marL="2641453" indent="0">
              <a:buNone/>
              <a:defRPr sz="1300"/>
            </a:lvl5pPr>
            <a:lvl6pPr marL="3301816" indent="0">
              <a:buNone/>
              <a:defRPr sz="1300"/>
            </a:lvl6pPr>
            <a:lvl7pPr marL="3962179" indent="0">
              <a:buNone/>
              <a:defRPr sz="1300"/>
            </a:lvl7pPr>
            <a:lvl8pPr marL="4622542" indent="0">
              <a:buNone/>
              <a:defRPr sz="1300"/>
            </a:lvl8pPr>
            <a:lvl9pPr marL="5282905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70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C07C4-3B3A-4ABD-A3ED-2C00A9019D67}" type="datetimeFigureOut">
              <a:rPr kumimoji="1" lang="ja-JP" altLang="en-US" smtClean="0"/>
              <a:t>2025/4/17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FA4C-1D98-47CC-A2FE-57C34FC4C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3"/>
          <p:cNvSpPr txBox="1">
            <a:spLocks/>
          </p:cNvSpPr>
          <p:nvPr/>
        </p:nvSpPr>
        <p:spPr>
          <a:xfrm>
            <a:off x="296652" y="-39552"/>
            <a:ext cx="1600200" cy="527402"/>
          </a:xfrm>
          <a:prstGeom prst="rect">
            <a:avLst/>
          </a:prstGeom>
        </p:spPr>
        <p:txBody>
          <a:bodyPr vert="horz" lIns="132080" tIns="66040" rIns="132080" bIns="6604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733" dirty="0">
                <a:latin typeface="+mn-ea"/>
                <a:ea typeface="+mn-ea"/>
              </a:rPr>
              <a:t>機密性</a:t>
            </a:r>
            <a:r>
              <a:rPr lang="en-US" altLang="ja-JP" sz="1733" dirty="0">
                <a:latin typeface="+mn-ea"/>
                <a:ea typeface="+mn-ea"/>
              </a:rPr>
              <a:t>2</a:t>
            </a:r>
            <a:endParaRPr lang="ja-JP" altLang="en-US" sz="1733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077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27" rtl="0" eaLnBrk="1" latinLnBrk="0" hangingPunct="1">
        <a:spcBef>
          <a:spcPct val="0"/>
        </a:spcBef>
        <a:buNone/>
        <a:defRPr kumimoji="1" sz="63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73" indent="-495273" algn="l" defTabSz="13207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090" indent="-412726" algn="l" defTabSz="132072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08" indent="-330181" algn="l" defTabSz="13207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271" indent="-330181" algn="l" defTabSz="132072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634" indent="-330181" algn="l" defTabSz="132072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1997" indent="-330181" algn="l" defTabSz="13207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361" indent="-330181" algn="l" defTabSz="13207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724" indent="-330181" algn="l" defTabSz="13207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086" indent="-330181" algn="l" defTabSz="13207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27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63" algn="l" defTabSz="1320727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27" algn="l" defTabSz="1320727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89" algn="l" defTabSz="1320727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453" algn="l" defTabSz="1320727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16" algn="l" defTabSz="1320727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79" algn="l" defTabSz="1320727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542" algn="l" defTabSz="1320727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905" algn="l" defTabSz="1320727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tmp"/><Relationship Id="rId5" Type="http://schemas.openxmlformats.org/officeDocument/2006/relationships/image" Target="../media/image3.png"/><Relationship Id="rId10" Type="http://schemas.openxmlformats.org/officeDocument/2006/relationships/hyperlink" Target="https://www.kyoukaikenpo.or.jp/shibu/fukushima/cat040/202211151026/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rgbClr val="FFCFC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楕円 43"/>
          <p:cNvSpPr/>
          <p:nvPr/>
        </p:nvSpPr>
        <p:spPr>
          <a:xfrm>
            <a:off x="2952031" y="6464097"/>
            <a:ext cx="1066126" cy="10661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加算 44"/>
          <p:cNvSpPr/>
          <p:nvPr/>
        </p:nvSpPr>
        <p:spPr>
          <a:xfrm>
            <a:off x="3085832" y="6679808"/>
            <a:ext cx="756293" cy="708325"/>
          </a:xfrm>
          <a:prstGeom prst="mathPlus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29" name="楕円 28"/>
          <p:cNvSpPr/>
          <p:nvPr/>
        </p:nvSpPr>
        <p:spPr>
          <a:xfrm>
            <a:off x="2983829" y="3686748"/>
            <a:ext cx="1066126" cy="10661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>
            <a:spLocks noChangeArrowheads="1"/>
          </p:cNvSpPr>
          <p:nvPr/>
        </p:nvSpPr>
        <p:spPr bwMode="auto">
          <a:xfrm>
            <a:off x="4094031" y="3019221"/>
            <a:ext cx="2570219" cy="2202539"/>
          </a:xfrm>
          <a:prstGeom prst="roundRect">
            <a:avLst>
              <a:gd name="adj" fmla="val 12005"/>
            </a:avLst>
          </a:prstGeom>
          <a:solidFill>
            <a:schemeClr val="bg1"/>
          </a:solidFill>
          <a:ln w="76200">
            <a:noFill/>
          </a:ln>
        </p:spPr>
        <p:txBody>
          <a:bodyPr vert="horz" wrap="square" lIns="99060" tIns="117000" rIns="99060" bIns="195000" numCol="1" anchor="t" anchorCtr="0" compatLnSpc="1">
            <a:prstTxWarp prst="textNoShape">
              <a:avLst/>
            </a:prstTxWarp>
          </a:bodyPr>
          <a:lstStyle>
            <a:lvl1pPr indent="349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ja-JP" altLang="ja-JP" sz="1950" dirty="0"/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8" name="楕円 37"/>
          <p:cNvSpPr/>
          <p:nvPr/>
        </p:nvSpPr>
        <p:spPr>
          <a:xfrm>
            <a:off x="3792870" y="5905434"/>
            <a:ext cx="2025293" cy="2025293"/>
          </a:xfrm>
          <a:prstGeom prst="ellipse">
            <a:avLst/>
          </a:prstGeom>
          <a:solidFill>
            <a:srgbClr val="FFFFCC"/>
          </a:solidFill>
          <a:ln w="38100"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/>
          <p:cNvSpPr/>
          <p:nvPr/>
        </p:nvSpPr>
        <p:spPr>
          <a:xfrm>
            <a:off x="1038985" y="5907772"/>
            <a:ext cx="2025293" cy="2025293"/>
          </a:xfrm>
          <a:prstGeom prst="ellipse">
            <a:avLst/>
          </a:prstGeom>
          <a:solidFill>
            <a:srgbClr val="FFFFCC"/>
          </a:solidFill>
          <a:ln w="38100"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-315416" y="9199458"/>
            <a:ext cx="7416824" cy="794102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pic>
        <p:nvPicPr>
          <p:cNvPr id="2049" name="図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7" y="9383372"/>
            <a:ext cx="3161496" cy="378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3618163" y="9277878"/>
            <a:ext cx="3074375" cy="52315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3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保健グループ　　℡</a:t>
            </a:r>
            <a:r>
              <a:rPr kumimoji="0" lang="en-US" altLang="ja-JP" sz="13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024-523-3919</a:t>
            </a:r>
            <a:endParaRPr kumimoji="0" lang="en-US" altLang="ja-JP" sz="433" dirty="0">
              <a:solidFill>
                <a:srgbClr val="0070C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福島市栄町</a:t>
            </a:r>
            <a:r>
              <a:rPr kumimoji="0" lang="en-US" altLang="ja-JP" sz="10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</a:t>
            </a:r>
            <a:r>
              <a:rPr kumimoji="0" lang="ja-JP" altLang="en-US" sz="10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－</a:t>
            </a:r>
            <a:r>
              <a:rPr kumimoji="0" lang="en-US" altLang="ja-JP" sz="10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</a:t>
            </a:r>
            <a:r>
              <a:rPr kumimoji="0" lang="ja-JP" altLang="en-US" sz="10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福島セントランドビル</a:t>
            </a:r>
            <a:r>
              <a:rPr kumimoji="0" lang="en-US" altLang="ja-JP" sz="1083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8F</a:t>
            </a:r>
            <a:endParaRPr kumimoji="0" lang="en-US" altLang="ja-JP" sz="1950" dirty="0">
              <a:latin typeface="Arial" panose="020B0604020202020204" pitchFamily="34" charset="0"/>
            </a:endParaRPr>
          </a:p>
        </p:txBody>
      </p:sp>
      <p:pic>
        <p:nvPicPr>
          <p:cNvPr id="2054" name="図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545" y="707310"/>
            <a:ext cx="278606" cy="983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348993" y="3493320"/>
            <a:ext cx="2001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950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48993" y="3740970"/>
            <a:ext cx="2001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950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348993" y="3440888"/>
            <a:ext cx="200119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kumimoji="0" lang="ja-JP" altLang="ja-JP" sz="1950">
                <a:latin typeface="Arial" panose="020B0604020202020204" pitchFamily="34" charset="0"/>
              </a:rPr>
            </a:br>
            <a:endParaRPr kumimoji="0" lang="ja-JP" altLang="ja-JP" sz="1950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1950">
              <a:latin typeface="Arial" panose="020B0604020202020204" pitchFamily="34" charset="0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348993" y="3740970"/>
            <a:ext cx="2001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950"/>
          </a:p>
        </p:txBody>
      </p:sp>
      <p:sp>
        <p:nvSpPr>
          <p:cNvPr id="24" name="正方形/長方形 23"/>
          <p:cNvSpPr/>
          <p:nvPr/>
        </p:nvSpPr>
        <p:spPr>
          <a:xfrm>
            <a:off x="0" y="138496"/>
            <a:ext cx="6858000" cy="433452"/>
          </a:xfrm>
          <a:prstGeom prst="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156000" tIns="49530" rIns="99060" bIns="4953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ts val="2600"/>
              </a:lnSpc>
              <a:defRPr/>
            </a:pPr>
            <a:r>
              <a:rPr kumimoji="0" lang="ja-JP" altLang="en-US" sz="1600" b="1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協会けんぽ加入</a:t>
            </a:r>
            <a:r>
              <a:rPr kumimoji="0" lang="ja-JP" altLang="en-US" sz="1400" b="1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</a:t>
            </a:r>
            <a:r>
              <a:rPr kumimoji="0" lang="ja-JP" altLang="en-US" sz="1600" b="1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４０歳</a:t>
            </a:r>
            <a:r>
              <a:rPr kumimoji="0" lang="ja-JP" altLang="en-US" sz="1400" b="1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から</a:t>
            </a:r>
            <a:r>
              <a:rPr kumimoji="0" lang="ja-JP" altLang="en-US" sz="1600" b="1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７４歳</a:t>
            </a:r>
            <a:r>
              <a:rPr kumimoji="0" lang="ja-JP" altLang="en-US" sz="1400" b="1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</a:t>
            </a:r>
            <a:r>
              <a:rPr kumimoji="0" lang="ja-JP" altLang="en-US" sz="1600" b="1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被扶養者</a:t>
            </a:r>
            <a:r>
              <a:rPr kumimoji="0" lang="ja-JP" altLang="en-US" sz="1400" b="1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</a:t>
            </a:r>
            <a:r>
              <a:rPr kumimoji="0" lang="ja-JP" altLang="en-US" sz="1600" b="1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方</a:t>
            </a:r>
            <a:r>
              <a:rPr kumimoji="0" lang="ja-JP" altLang="en-US" sz="1400" b="1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へ</a:t>
            </a:r>
            <a:r>
              <a:rPr kumimoji="0" lang="ja-JP" altLang="en-US" sz="1300" b="1" kern="100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300" b="1" kern="100" dirty="0">
                <a:solidFill>
                  <a:srgbClr val="FFFFFF"/>
                </a:solidFill>
                <a:latin typeface="Century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　　　　　　</a:t>
            </a:r>
            <a:endParaRPr kumimoji="0" lang="en-US" altLang="ja-JP" sz="1300" b="1" kern="100" dirty="0">
              <a:solidFill>
                <a:srgbClr val="FFFFFF"/>
              </a:solidFill>
              <a:latin typeface="Century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089560" y="6253807"/>
            <a:ext cx="2054969" cy="1525466"/>
            <a:chOff x="4778704" y="6857144"/>
            <a:chExt cx="1485526" cy="1150030"/>
          </a:xfrm>
        </p:grpSpPr>
        <p:pic>
          <p:nvPicPr>
            <p:cNvPr id="2060" name="図 2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5896" y="6857144"/>
              <a:ext cx="708334" cy="11500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図 8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8704" y="7019898"/>
              <a:ext cx="1065949" cy="906670"/>
            </a:xfrm>
            <a:prstGeom prst="rect">
              <a:avLst/>
            </a:prstGeom>
            <a:noFill/>
            <a:ln w="6350">
              <a:noFill/>
            </a:ln>
            <a:effectLst>
              <a:glow rad="76200">
                <a:schemeClr val="bg1"/>
              </a:glow>
            </a:effectLst>
          </p:spPr>
        </p:pic>
      </p:grp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220322" y="4801756"/>
            <a:ext cx="200119" cy="700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1950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1950">
              <a:latin typeface="Arial" panose="020B0604020202020204" pitchFamily="34" charset="0"/>
            </a:endParaRP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220317" y="4768344"/>
            <a:ext cx="353943" cy="767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9060" tIns="49530" rIns="99060" bIns="4953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1192"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192"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</a:t>
            </a:r>
            <a:endParaRPr kumimoji="0" lang="ja-JP" altLang="ja-JP" sz="433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1950">
              <a:latin typeface="Arial" panose="020B0604020202020204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89560" y="6090910"/>
            <a:ext cx="2025293" cy="32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517" b="1" dirty="0">
                <a:solidFill>
                  <a:srgbClr val="0070C0"/>
                </a:solidFill>
                <a:effectLst>
                  <a:glow rad="635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特定健康診査受診券</a:t>
            </a:r>
            <a:endParaRPr kumimoji="0" lang="ja-JP" altLang="en-US" sz="1517" dirty="0">
              <a:effectLst>
                <a:glow rad="63500">
                  <a:schemeClr val="bg1"/>
                </a:glow>
              </a:effectLst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66075" y="1917393"/>
            <a:ext cx="6092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78343" eaLnBrk="0" fontAlgn="base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協会けんぽ加入の方も市町村の集団健診で「特定健診」を受診することができます。</a:t>
            </a:r>
            <a:endParaRPr kumimoji="0" lang="en-US" altLang="ja-JP" sz="12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indent="378343" eaLnBrk="0" fontAlgn="base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健診費用を協会けんぽが全額補助しますので、</a:t>
            </a:r>
            <a:r>
              <a:rPr kumimoji="0" lang="ja-JP" altLang="en-US" sz="1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自己負担額は</a:t>
            </a:r>
            <a:r>
              <a:rPr kumimoji="0" lang="en-US" altLang="ja-JP" sz="1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</a:t>
            </a:r>
            <a:r>
              <a:rPr kumimoji="0" lang="ja-JP" altLang="en-US" sz="1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円</a:t>
            </a:r>
            <a:r>
              <a:rPr kumimoji="0" lang="ja-JP" altLang="en-US" sz="12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  <a:endParaRPr kumimoji="0" lang="en-US" altLang="ja-JP" sz="12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indent="378343" eaLnBrk="0" fontAlgn="base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また、住民健診としてがん検診等を実施します。（別途料金）</a:t>
            </a:r>
            <a:endParaRPr kumimoji="0" lang="en-US" altLang="ja-JP" sz="12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indent="378343" eaLnBrk="0" fontAlgn="base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がん検診の詳細は、お住いの市町村にお問合せください。</a:t>
            </a:r>
            <a:endParaRPr kumimoji="0" lang="ja-JP" altLang="en-US" sz="12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436059" y="5343014"/>
            <a:ext cx="4042285" cy="458129"/>
          </a:xfrm>
          <a:prstGeom prst="roundRect">
            <a:avLst>
              <a:gd name="adj" fmla="val 50000"/>
            </a:avLst>
          </a:prstGeom>
          <a:solidFill>
            <a:srgbClr val="FF7C80"/>
          </a:solidFill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517" b="1" dirty="0">
                <a:solidFill>
                  <a:schemeClr val="bg1"/>
                </a:solidFill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 健診当日、必ずお持ちいただくもの </a:t>
            </a:r>
            <a:endParaRPr kumimoji="0" lang="ja-JP" altLang="en-US" sz="1517" dirty="0">
              <a:solidFill>
                <a:schemeClr val="bg1"/>
              </a:solidFill>
            </a:endParaRPr>
          </a:p>
        </p:txBody>
      </p:sp>
      <p:sp>
        <p:nvSpPr>
          <p:cNvPr id="4" name="角丸四角形 3"/>
          <p:cNvSpPr>
            <a:spLocks noChangeArrowheads="1"/>
          </p:cNvSpPr>
          <p:nvPr/>
        </p:nvSpPr>
        <p:spPr bwMode="auto">
          <a:xfrm>
            <a:off x="355755" y="3019221"/>
            <a:ext cx="2570219" cy="2202539"/>
          </a:xfrm>
          <a:prstGeom prst="roundRect">
            <a:avLst>
              <a:gd name="adj" fmla="val 12005"/>
            </a:avLst>
          </a:prstGeom>
          <a:solidFill>
            <a:schemeClr val="bg1"/>
          </a:solidFill>
          <a:ln w="76200">
            <a:noFill/>
          </a:ln>
        </p:spPr>
        <p:txBody>
          <a:bodyPr vert="horz" wrap="square" lIns="99060" tIns="117000" rIns="99060" bIns="195000" numCol="1" anchor="t" anchorCtr="0" compatLnSpc="1">
            <a:prstTxWarp prst="textNoShape">
              <a:avLst/>
            </a:prstTxWarp>
          </a:bodyPr>
          <a:lstStyle>
            <a:lvl1pPr indent="3492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ja-JP" altLang="ja-JP" sz="1950" dirty="0"/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endParaRPr kumimoji="0" lang="en-US" altLang="ja-JP" sz="1517" b="1" dirty="0">
              <a:solidFill>
                <a:srgbClr val="FF000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048" name="加算 2047"/>
          <p:cNvSpPr/>
          <p:nvPr/>
        </p:nvSpPr>
        <p:spPr>
          <a:xfrm>
            <a:off x="3147660" y="3878877"/>
            <a:ext cx="756293" cy="708325"/>
          </a:xfrm>
          <a:prstGeom prst="mathPlus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pic>
        <p:nvPicPr>
          <p:cNvPr id="2062" name="図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815" y="3134"/>
            <a:ext cx="1648487" cy="165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4027564" y="6092059"/>
            <a:ext cx="1621007" cy="3257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517" b="1" dirty="0">
                <a:solidFill>
                  <a:srgbClr val="0070C0"/>
                </a:solidFill>
                <a:effectLst>
                  <a:glow rad="63500">
                    <a:schemeClr val="bg1"/>
                  </a:glo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マイナ保険証等</a:t>
            </a:r>
            <a:endParaRPr kumimoji="0" lang="ja-JP" altLang="en-US" sz="1517" dirty="0">
              <a:effectLst>
                <a:glow rad="63500">
                  <a:schemeClr val="bg1"/>
                </a:glow>
              </a:effectLst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67837" y="8236085"/>
            <a:ext cx="5922326" cy="817245"/>
          </a:xfrm>
          <a:prstGeom prst="round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b="1" dirty="0">
                <a:solidFill>
                  <a:srgbClr val="002060"/>
                </a:solidFill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「特定健診」は市町村の</a:t>
            </a:r>
            <a:r>
              <a:rPr kumimoji="0" lang="ja-JP" altLang="en-US" sz="1400" b="1" dirty="0">
                <a:solidFill>
                  <a:srgbClr val="002060"/>
                </a:solidFill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集団</a:t>
            </a:r>
            <a:r>
              <a:rPr kumimoji="0" lang="ja-JP" altLang="ja-JP" sz="1400" b="1" dirty="0">
                <a:solidFill>
                  <a:srgbClr val="002060"/>
                </a:solidFill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健診</a:t>
            </a:r>
            <a:r>
              <a:rPr kumimoji="0" lang="ja-JP" altLang="en-US" sz="1400" b="1" dirty="0">
                <a:solidFill>
                  <a:srgbClr val="002060"/>
                </a:solidFill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以外に</a:t>
            </a:r>
            <a:r>
              <a:rPr kumimoji="0" lang="ja-JP" altLang="ja-JP" sz="1400" b="1" dirty="0">
                <a:solidFill>
                  <a:srgbClr val="002060"/>
                </a:solidFill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、</a:t>
            </a:r>
            <a:endParaRPr kumimoji="0" lang="en-US" altLang="ja-JP" sz="1400" b="1" dirty="0">
              <a:solidFill>
                <a:srgbClr val="002060"/>
              </a:solidFill>
              <a:latin typeface="Century" panose="02040604050505020304" pitchFamily="18" charset="0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b="1" dirty="0">
                <a:solidFill>
                  <a:srgbClr val="002060"/>
                </a:solidFill>
                <a:latin typeface="Century" panose="02040604050505020304" pitchFamily="18" charset="0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さまざまな受診方法がございます。</a:t>
            </a:r>
            <a:endParaRPr kumimoji="0" lang="ja-JP" altLang="en-US" sz="1400" b="1" dirty="0">
              <a:solidFill>
                <a:srgbClr val="00206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16688" y="994803"/>
            <a:ext cx="5587371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600"/>
              </a:lnSpc>
              <a:spcAft>
                <a:spcPts val="600"/>
              </a:spcAft>
              <a:defRPr/>
            </a:pPr>
            <a:r>
              <a:rPr lang="ja-JP" altLang="en-US" sz="20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</a:t>
            </a:r>
            <a:r>
              <a:rPr lang="ja-JP" altLang="en-US" sz="16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20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集団健診</a:t>
            </a:r>
            <a:r>
              <a:rPr lang="ja-JP" altLang="en-US" sz="16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endParaRPr lang="en-US" altLang="ja-JP" sz="1600" b="1" dirty="0">
              <a:ln w="139700">
                <a:solidFill>
                  <a:srgbClr val="00B050"/>
                </a:solidFill>
              </a:ln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2600"/>
              </a:lnSpc>
              <a:defRPr/>
            </a:pPr>
            <a:r>
              <a:rPr lang="ja-JP" altLang="en-US" sz="20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特定</a:t>
            </a:r>
            <a:r>
              <a:rPr lang="ja-JP" altLang="ja-JP" sz="20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健診</a:t>
            </a:r>
            <a:r>
              <a:rPr lang="ja-JP" altLang="ja-JP" sz="16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ja-JP" sz="28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無料</a:t>
            </a:r>
            <a:r>
              <a:rPr lang="ja-JP" altLang="ja-JP" sz="16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lang="ja-JP" altLang="ja-JP" sz="20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受診</a:t>
            </a:r>
            <a:r>
              <a:rPr lang="ja-JP" altLang="ja-JP" sz="16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できる</a:t>
            </a:r>
            <a:r>
              <a:rPr lang="ja-JP" altLang="ja-JP" sz="28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チャンス</a:t>
            </a:r>
            <a:r>
              <a:rPr lang="ja-JP" altLang="ja-JP" sz="1600" b="1" dirty="0">
                <a:ln w="139700">
                  <a:solidFill>
                    <a:srgbClr val="00B050"/>
                  </a:solidFill>
                </a:ln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です！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18525" y="974686"/>
            <a:ext cx="5729795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600"/>
              </a:lnSpc>
              <a:spcAft>
                <a:spcPts val="600"/>
              </a:spcAft>
              <a:defRPr/>
            </a:pPr>
            <a:r>
              <a:rPr lang="ja-JP" altLang="en-US" sz="20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</a:t>
            </a:r>
            <a:r>
              <a:rPr lang="ja-JP" altLang="en-US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20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集団健診</a:t>
            </a:r>
            <a:r>
              <a:rPr lang="ja-JP" altLang="en-US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endParaRPr lang="en-US" altLang="ja-JP" sz="1600" b="1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2600"/>
              </a:lnSpc>
              <a:defRPr/>
            </a:pPr>
            <a:r>
              <a:rPr lang="ja-JP" altLang="en-US" sz="20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特定</a:t>
            </a:r>
            <a:r>
              <a:rPr lang="ja-JP" altLang="ja-JP" sz="20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健診</a:t>
            </a:r>
            <a:r>
              <a:rPr lang="ja-JP" altLang="ja-JP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ja-JP" sz="28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無料</a:t>
            </a:r>
            <a:r>
              <a:rPr lang="ja-JP" altLang="ja-JP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lang="ja-JP" altLang="ja-JP" sz="20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受診</a:t>
            </a:r>
            <a:r>
              <a:rPr lang="ja-JP" altLang="ja-JP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できる</a:t>
            </a:r>
            <a:r>
              <a:rPr lang="ja-JP" altLang="ja-JP" sz="2800" b="1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チャンス</a:t>
            </a:r>
            <a:r>
              <a:rPr lang="ja-JP" altLang="ja-JP" sz="16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です！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452948" y="3099445"/>
            <a:ext cx="2375832" cy="2030769"/>
          </a:xfrm>
          <a:prstGeom prst="roundRect">
            <a:avLst>
              <a:gd name="adj" fmla="val 10409"/>
            </a:avLst>
          </a:prstGeom>
          <a:solidFill>
            <a:srgbClr val="FFFFCC"/>
          </a:solidFill>
          <a:ln w="38100"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4191224" y="3105789"/>
            <a:ext cx="2375832" cy="2030769"/>
          </a:xfrm>
          <a:prstGeom prst="roundRect">
            <a:avLst>
              <a:gd name="adj" fmla="val 10409"/>
            </a:avLst>
          </a:prstGeom>
          <a:solidFill>
            <a:srgbClr val="FFFFCC"/>
          </a:solidFill>
          <a:ln w="38100"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/>
          <p:nvPr/>
        </p:nvSpPr>
        <p:spPr>
          <a:xfrm>
            <a:off x="733462" y="3260067"/>
            <a:ext cx="1851027" cy="346234"/>
          </a:xfrm>
          <a:prstGeom prst="roundRect">
            <a:avLst>
              <a:gd name="adj" fmla="val 50000"/>
            </a:avLst>
          </a:prstGeom>
          <a:solidFill>
            <a:srgbClr val="FF7C80"/>
          </a:solidFill>
        </p:spPr>
        <p:txBody>
          <a:bodyPr wrap="square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0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  <a:sym typeface="Segoe UI Emoji" panose="020B0502040204020203" pitchFamily="34" charset="0"/>
              </a:rPr>
              <a:t>協会けんぽ</a:t>
            </a:r>
            <a:r>
              <a:rPr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が実施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508045" y="3265698"/>
            <a:ext cx="1851027" cy="346234"/>
          </a:xfrm>
          <a:prstGeom prst="roundRect">
            <a:avLst>
              <a:gd name="adj" fmla="val 50000"/>
            </a:avLst>
          </a:prstGeom>
          <a:solidFill>
            <a:srgbClr val="FF7C80"/>
          </a:solidFill>
        </p:spPr>
        <p:txBody>
          <a:bodyPr wrap="square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0"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  <a:sym typeface="Segoe UI Emoji" panose="020B0502040204020203" pitchFamily="34" charset="0"/>
              </a:rPr>
              <a:t>市町村</a:t>
            </a:r>
            <a:r>
              <a:rPr lang="ja-JP" altLang="en-US" sz="1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が実施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897" y="3682546"/>
            <a:ext cx="1539890" cy="1477550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4059227" y="4448122"/>
            <a:ext cx="141799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がん検診</a:t>
            </a:r>
            <a:endParaRPr lang="en-US" altLang="ja-JP" sz="1600" b="1" u="sng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200" b="1" u="sng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（別途料金）</a:t>
            </a:r>
            <a:r>
              <a:rPr lang="ja-JP" altLang="en-US" sz="12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3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0" lang="ja-JP" altLang="en-US" sz="1300" b="1" dirty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  <a:sym typeface="Segoe UI Emoji" panose="020B0502040204020203" pitchFamily="34" charset="0"/>
              </a:rPr>
              <a:t> 　　　　</a:t>
            </a:r>
            <a:endParaRPr lang="en-US" altLang="ja-JP" sz="1137" b="1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784" y="3712450"/>
            <a:ext cx="10967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特定健診</a:t>
            </a:r>
            <a:endParaRPr lang="en-US" altLang="ja-JP" sz="1600" b="1" u="sng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200" b="1" u="sng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（無料）</a:t>
            </a:r>
            <a:r>
              <a:rPr lang="ja-JP" altLang="en-US" sz="14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en-US" altLang="ja-JP" sz="1400" b="1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051" name="図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549" y="3643322"/>
            <a:ext cx="1575110" cy="1511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152127" y="4317576"/>
            <a:ext cx="1452998" cy="791706"/>
          </a:xfrm>
          <a:prstGeom prst="wedgeRoundRectCallout">
            <a:avLst>
              <a:gd name="adj1" fmla="val 58369"/>
              <a:gd name="adj2" fmla="val -23534"/>
              <a:gd name="adj3" fmla="val 16667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lnSpc>
                <a:spcPts val="1625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75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市町村の健診は</a:t>
            </a:r>
            <a:endParaRPr kumimoji="0" lang="en-US" altLang="ja-JP" sz="975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eaLnBrk="0" fontAlgn="base" hangingPunct="0">
              <a:lnSpc>
                <a:spcPts val="1625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75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がん検診と一緒に</a:t>
            </a:r>
            <a:endParaRPr kumimoji="0" lang="en-US" altLang="ja-JP" sz="975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eaLnBrk="0" fontAlgn="base" hangingPunct="0">
              <a:lnSpc>
                <a:spcPts val="1625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975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受診できて便利！</a:t>
            </a:r>
            <a:endParaRPr kumimoji="0" lang="ja-JP" altLang="en-US" sz="975" dirty="0">
              <a:latin typeface="Arial" panose="020B0604020202020204" pitchFamily="34" charset="0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866007" y="8328161"/>
            <a:ext cx="1262415" cy="633092"/>
          </a:xfrm>
          <a:prstGeom prst="roundRect">
            <a:avLst/>
          </a:prstGeom>
          <a:solidFill>
            <a:srgbClr val="FFFFCC"/>
          </a:solidFill>
          <a:ln w="38100">
            <a:solidFill>
              <a:srgbClr val="FF7C80"/>
            </a:solidFill>
          </a:ln>
        </p:spPr>
        <p:txBody>
          <a:bodyPr wrap="none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  <a:hlinkClick r:id="rId10"/>
              </a:rPr>
              <a:t>協会けんぽ</a:t>
            </a:r>
            <a:endParaRPr kumimoji="0"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  <a:hlinkClick r:id="rId1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  <a:hlinkClick r:id="rId10"/>
              </a:rPr>
              <a:t>ホームページ</a:t>
            </a:r>
            <a:endParaRPr kumimoji="0" lang="ja-JP" altLang="en-US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直角三角形 30"/>
          <p:cNvSpPr/>
          <p:nvPr/>
        </p:nvSpPr>
        <p:spPr>
          <a:xfrm rot="13500000">
            <a:off x="3799293" y="8510278"/>
            <a:ext cx="268858" cy="268858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直角三角形 49"/>
          <p:cNvSpPr/>
          <p:nvPr/>
        </p:nvSpPr>
        <p:spPr>
          <a:xfrm rot="13500000">
            <a:off x="4043582" y="8510279"/>
            <a:ext cx="268858" cy="268858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直角三角形 50"/>
          <p:cNvSpPr/>
          <p:nvPr/>
        </p:nvSpPr>
        <p:spPr>
          <a:xfrm rot="13500000">
            <a:off x="4297178" y="8517044"/>
            <a:ext cx="268858" cy="268858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画面の領域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6"/>
          <a:stretch/>
        </p:blipFill>
        <p:spPr>
          <a:xfrm>
            <a:off x="3941052" y="6479165"/>
            <a:ext cx="1889690" cy="1188000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3842125" y="7857814"/>
            <a:ext cx="25010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b="1" dirty="0">
                <a:solidFill>
                  <a:srgbClr val="0070C0"/>
                </a:solidFill>
              </a:rPr>
              <a:t>※</a:t>
            </a:r>
            <a:r>
              <a:rPr lang="ja-JP" altLang="en-US" sz="1000" b="1" dirty="0">
                <a:solidFill>
                  <a:srgbClr val="0070C0"/>
                </a:solidFill>
              </a:rPr>
              <a:t>マイナ保険証等の確認方法については、</a:t>
            </a:r>
            <a:endParaRPr lang="en-US" altLang="ja-JP" sz="1000" b="1" dirty="0">
              <a:solidFill>
                <a:srgbClr val="0070C0"/>
              </a:solidFill>
            </a:endParaRPr>
          </a:p>
          <a:p>
            <a:r>
              <a:rPr kumimoji="1" lang="ja-JP" altLang="en-US" sz="1000" b="1" dirty="0">
                <a:solidFill>
                  <a:srgbClr val="0070C0"/>
                </a:solidFill>
              </a:rPr>
              <a:t>各会場の指示に従ってください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86266636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1340</TotalTime>
  <Words>226</Words>
  <Application>Microsoft Office PowerPoint</Application>
  <PresentationFormat>A4 210 x 297 mm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ＭＳ Ｐゴシック</vt:lpstr>
      <vt:lpstr>UD デジタル 教科書体 NK-R</vt:lpstr>
      <vt:lpstr>Arial</vt:lpstr>
      <vt:lpstr>Calibri</vt:lpstr>
      <vt:lpstr>Century</vt:lpstr>
      <vt:lpstr>Blank</vt:lpstr>
      <vt:lpstr>PowerPoint プレゼンテーション</vt:lpstr>
    </vt:vector>
  </TitlesOfParts>
  <Company>全国健康保険協会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木田　吏音</dc:creator>
  <cp:lastModifiedBy>笠間 裕子</cp:lastModifiedBy>
  <cp:revision>58</cp:revision>
  <cp:lastPrinted>2025-04-17T04:21:22Z</cp:lastPrinted>
  <dcterms:created xsi:type="dcterms:W3CDTF">2024-02-08T02:34:24Z</dcterms:created>
  <dcterms:modified xsi:type="dcterms:W3CDTF">2025-04-17T04:21:29Z</dcterms:modified>
</cp:coreProperties>
</file>